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59" r:id="rId5"/>
    <p:sldId id="267" r:id="rId6"/>
    <p:sldId id="261" r:id="rId7"/>
    <p:sldId id="265" r:id="rId8"/>
    <p:sldId id="262" r:id="rId9"/>
    <p:sldId id="264" r:id="rId10"/>
    <p:sldId id="268" r:id="rId11"/>
    <p:sldId id="269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7580E-6442-DD43-B9A0-7A797B19180B}" type="datetimeFigureOut">
              <a:rPr lang="it-IT" smtClean="0"/>
              <a:t>11/09/25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83AE-D8F7-A548-9935-ECB9E6872F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06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83AE-D8F7-A548-9935-ECB9E6872FA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097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83AE-D8F7-A548-9935-ECB9E6872FA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9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83AE-D8F7-A548-9935-ECB9E6872FA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54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sialatina.it/" TargetMode="External"/><Relationship Id="rId7" Type="http://schemas.openxmlformats.org/officeDocument/2006/relationships/hyperlink" Target="https://dcc.dickinson.edu/it/latin-core-list1" TargetMode="External"/><Relationship Id="rId2" Type="http://schemas.openxmlformats.org/officeDocument/2006/relationships/hyperlink" Target="https://www.mondadorieducation.it/media/contenuti/universita/fucecchi_lingua_latina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cientlanguages.org/latin" TargetMode="External"/><Relationship Id="rId5" Type="http://schemas.openxmlformats.org/officeDocument/2006/relationships/hyperlink" Target="https://www.jcmckeown.com/audio.php" TargetMode="External"/><Relationship Id="rId4" Type="http://schemas.openxmlformats.org/officeDocument/2006/relationships/hyperlink" Target="https://online.scuola.zanichelli.it/ll/prima-edizione/esercizi-interattivi-zte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sl.eu/wordpress/wp-content/uploads/2017/03/Sillabo-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unimi.it/it/studiare/competenze-linguistiche/corsi-di-lingua-latina-principianti/corso-facoltativo-scienze-dei-beni-culturali-e-stori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mi.it/it/corsi/insegnamenti-dei-corsi-di-laurea/2025/letteratura-latina-0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7AB3FA-F9A6-BE01-7EF0-51DA7944CB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000" dirty="0"/>
              <a:t>LATINO A BENI CULTURALI</a:t>
            </a:r>
          </a:p>
        </p:txBody>
      </p:sp>
    </p:spTree>
    <p:extLst>
      <p:ext uri="{BB962C8B-B14F-4D97-AF65-F5344CB8AC3E}">
        <p14:creationId xmlns:p14="http://schemas.microsoft.com/office/powerpoint/2010/main" val="17497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5FFA57-2BDE-BB66-B8E7-D40E7E14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E8F56F-FE3B-98C1-6B34-1C6225E4C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81561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Bodoni MT" panose="02070603080606020203" pitchFamily="18" charset="77"/>
              </a:rPr>
              <a:t>Comprensione autonoma di enunciati e testi latini di medi difficoltà</a:t>
            </a:r>
          </a:p>
          <a:p>
            <a:r>
              <a:rPr lang="it-IT" sz="2400" dirty="0">
                <a:latin typeface="Bodoni MT" panose="02070603080606020203" pitchFamily="18" charset="77"/>
              </a:rPr>
              <a:t>Capacità di operare confronti con le strutture grammaticali dell’italiano</a:t>
            </a:r>
          </a:p>
          <a:p>
            <a:r>
              <a:rPr lang="it-IT" sz="2400" dirty="0">
                <a:latin typeface="Bodoni MT" panose="02070603080606020203" pitchFamily="18" charset="77"/>
              </a:rPr>
              <a:t>Competenze di analisi linguistica (consapevolezza delle strutture grammaticali)</a:t>
            </a:r>
          </a:p>
          <a:p>
            <a:r>
              <a:rPr lang="it-IT" sz="2400" dirty="0">
                <a:latin typeface="Bodoni MT" panose="02070603080606020203" pitchFamily="18" charset="77"/>
              </a:rPr>
              <a:t>Competenze lessicali, anche in relazione alla lingua italiana</a:t>
            </a:r>
          </a:p>
          <a:p>
            <a:r>
              <a:rPr lang="it-IT" sz="2400" dirty="0">
                <a:latin typeface="Bodoni MT" panose="02070603080606020203" pitchFamily="18" charset="77"/>
              </a:rPr>
              <a:t>Conoscenza del sistema letterario latino, dei principali autori e delle tematiche storico-culturali più importanti</a:t>
            </a:r>
          </a:p>
          <a:p>
            <a:r>
              <a:rPr lang="it-IT" sz="2400" dirty="0">
                <a:latin typeface="Bodoni MT" panose="02070603080606020203" pitchFamily="18" charset="77"/>
              </a:rPr>
              <a:t>Analisi guidata (anche in traduzione) di testi letterari significativi</a:t>
            </a:r>
          </a:p>
          <a:p>
            <a:r>
              <a:rPr lang="it-IT" sz="2400" dirty="0">
                <a:latin typeface="Bodoni MT" panose="02070603080606020203" pitchFamily="18" charset="77"/>
              </a:rPr>
              <a:t>Capacità di riconoscere le principali direttrici della ricezione dei testi latini nella cultura europea</a:t>
            </a:r>
          </a:p>
        </p:txBody>
      </p:sp>
    </p:spTree>
    <p:extLst>
      <p:ext uri="{BB962C8B-B14F-4D97-AF65-F5344CB8AC3E}">
        <p14:creationId xmlns:p14="http://schemas.microsoft.com/office/powerpoint/2010/main" val="125660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5FFA57-2BDE-BB66-B8E7-D40E7E14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E8F56F-FE3B-98C1-6B34-1C6225E4C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>
                <a:latin typeface="Bodoni MT" panose="02070603080606020203" pitchFamily="18" charset="77"/>
              </a:rPr>
              <a:t>Lezioni frontali</a:t>
            </a:r>
          </a:p>
          <a:p>
            <a:r>
              <a:rPr lang="it-IT" sz="2400" dirty="0">
                <a:latin typeface="Bodoni MT" panose="02070603080606020203" pitchFamily="18" charset="77"/>
              </a:rPr>
              <a:t>Lezione partecipata</a:t>
            </a:r>
          </a:p>
          <a:p>
            <a:r>
              <a:rPr lang="it-IT" sz="2400" dirty="0">
                <a:latin typeface="Bodoni MT" panose="02070603080606020203" pitchFamily="18" charset="77"/>
              </a:rPr>
              <a:t>Esercizi interattivi su piattaforme elettroniche (es. </a:t>
            </a:r>
            <a:r>
              <a:rPr lang="it-IT" sz="2400" dirty="0" err="1">
                <a:latin typeface="Bodoni MT" panose="02070603080606020203" pitchFamily="18" charset="77"/>
              </a:rPr>
              <a:t>Moodle</a:t>
            </a:r>
            <a:r>
              <a:rPr lang="it-IT" sz="2400" dirty="0">
                <a:latin typeface="Bodoni MT" panose="02070603080606020203" pitchFamily="18" charset="77"/>
              </a:rPr>
              <a:t>, </a:t>
            </a:r>
            <a:r>
              <a:rPr lang="it-IT" sz="2400" dirty="0" err="1">
                <a:latin typeface="Bodoni MT" panose="02070603080606020203" pitchFamily="18" charset="77"/>
              </a:rPr>
              <a:t>Wooclap</a:t>
            </a:r>
            <a:r>
              <a:rPr lang="it-IT" sz="2400" dirty="0">
                <a:latin typeface="Bodoni MT" panose="02070603080606020203" pitchFamily="18" charset="77"/>
              </a:rPr>
              <a:t>)</a:t>
            </a:r>
          </a:p>
          <a:p>
            <a:r>
              <a:rPr lang="it-IT" sz="2400" dirty="0">
                <a:latin typeface="Bodoni MT" panose="02070603080606020203" pitchFamily="18" charset="77"/>
              </a:rPr>
              <a:t>Durante le lezioni sarò dedicato dello spazio all’uso di strumenti elettronici, database specifici, Intelligenza artificiale generativa e lessici digitali utili allo studio e al consolidamento della lingua latina. </a:t>
            </a:r>
          </a:p>
          <a:p>
            <a:pPr marL="0" indent="0">
              <a:buNone/>
            </a:pPr>
            <a:endParaRPr lang="it-IT" dirty="0"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0110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3E9D2E-C128-A236-80D8-D33C517AA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Consigli bibliografici e siti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CB4A0D-0DFF-58DE-D5D4-5686E6A40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9" y="2351314"/>
            <a:ext cx="11530940" cy="5043237"/>
          </a:xfrm>
        </p:spPr>
        <p:txBody>
          <a:bodyPr>
            <a:normAutofit/>
          </a:bodyPr>
          <a:lstStyle/>
          <a:p>
            <a:r>
              <a:rPr lang="it-IT" altLang="en-US" sz="1800" b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M. </a:t>
            </a:r>
            <a:r>
              <a:rPr lang="it-IT" altLang="en-US" sz="1800" b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Fucecchi</a:t>
            </a:r>
            <a:r>
              <a:rPr lang="it-IT" altLang="en-US" sz="1800" b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L. </a:t>
            </a:r>
            <a:r>
              <a:rPr lang="it-IT" altLang="en-US" sz="1800" b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Graverini</a:t>
            </a:r>
            <a:r>
              <a:rPr lang="it-IT" altLang="en-US" sz="1800" b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it-IT" altLang="en-US" sz="1800" b="1" i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La lingua latina. Fondamenti di morfologia e sintassi. Con esercizi</a:t>
            </a:r>
            <a:r>
              <a:rPr lang="it-IT" altLang="en-US" sz="1800" b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Seconda edizione, </a:t>
            </a:r>
            <a:r>
              <a:rPr lang="en-US" sz="1800" b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Mondadori Education</a:t>
            </a:r>
            <a:r>
              <a:rPr lang="it-IT" altLang="en-US" sz="1800" b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it-IT" altLang="en-US" sz="1800" dirty="0">
                <a:latin typeface="Bodoni MT" panose="02070603080606020203" pitchFamily="18" charset="0"/>
                <a:cs typeface="Bodoni MT" panose="02070603080606020203" pitchFamily="18" charset="0"/>
              </a:rPr>
              <a:t>soluzioni online agli esercizi proposti nel libro: </a:t>
            </a:r>
            <a:r>
              <a:rPr lang="en-US" sz="1800" dirty="0">
                <a:latin typeface="Bodoni MT" panose="02070603080606020203" pitchFamily="18" charset="0"/>
                <a:cs typeface="Bodoni MT" panose="02070603080606020203" pitchFamily="18" charset="0"/>
                <a:hlinkClick r:id="rId2"/>
              </a:rPr>
              <a:t>https://www.mondadorieducation.it/media/contenuti/universita/fucecchi_lingua_latina/index.html</a:t>
            </a:r>
            <a:endParaRPr lang="en-US" sz="1800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r>
              <a:rPr lang="en-US" sz="1800" b="1" dirty="0">
                <a:latin typeface="Bodoni MT" panose="02070603080606020203" pitchFamily="18" charset="0"/>
                <a:cs typeface="Bodoni MT" panose="02070603080606020203" pitchFamily="18" charset="0"/>
              </a:rPr>
              <a:t>Latino </a:t>
            </a:r>
            <a:r>
              <a:rPr lang="en-US" sz="1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pratico</a:t>
            </a:r>
            <a:r>
              <a:rPr lang="en-US" sz="1800" b="1" dirty="0">
                <a:latin typeface="Bodoni MT" panose="02070603080606020203" pitchFamily="18" charset="0"/>
                <a:cs typeface="Bodoni MT" panose="02070603080606020203" pitchFamily="18" charset="0"/>
              </a:rPr>
              <a:t> (</a:t>
            </a:r>
            <a:r>
              <a:rPr lang="en-US" sz="1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lezioni</a:t>
            </a:r>
            <a:r>
              <a:rPr lang="en-US" sz="1800" b="1" dirty="0">
                <a:latin typeface="Bodoni MT" panose="02070603080606020203" pitchFamily="18" charset="0"/>
                <a:cs typeface="Bodoni MT" panose="02070603080606020203" pitchFamily="18" charset="0"/>
              </a:rPr>
              <a:t> ed </a:t>
            </a:r>
            <a:r>
              <a:rPr lang="en-US" sz="1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esercizi</a:t>
            </a:r>
            <a:r>
              <a:rPr lang="en-US" sz="1800" b="1" dirty="0">
                <a:latin typeface="Bodoni MT" panose="02070603080606020203" pitchFamily="18" charset="0"/>
                <a:cs typeface="Bodoni MT" panose="02070603080606020203" pitchFamily="18" charset="0"/>
              </a:rPr>
              <a:t> online): </a:t>
            </a:r>
            <a:r>
              <a:rPr lang="en-US" sz="1800" dirty="0">
                <a:latin typeface="Bodoni MT" panose="02070603080606020203" pitchFamily="18" charset="0"/>
                <a:cs typeface="Bodoni MT" panose="02070603080606020203" pitchFamily="18" charset="0"/>
              </a:rPr>
              <a:t>https://</a:t>
            </a:r>
            <a:r>
              <a:rPr lang="en-US" sz="1800" dirty="0" err="1">
                <a:latin typeface="Bodoni MT" panose="02070603080606020203" pitchFamily="18" charset="0"/>
                <a:cs typeface="Bodoni MT" panose="02070603080606020203" pitchFamily="18" charset="0"/>
              </a:rPr>
              <a:t>www.latinopratico.it</a:t>
            </a:r>
            <a:r>
              <a:rPr lang="en-US" sz="1800" dirty="0">
                <a:latin typeface="Bodoni MT" panose="02070603080606020203" pitchFamily="18" charset="0"/>
                <a:cs typeface="Bodoni MT" panose="02070603080606020203" pitchFamily="18" charset="0"/>
              </a:rPr>
              <a:t>/</a:t>
            </a:r>
          </a:p>
          <a:p>
            <a:r>
              <a:rPr lang="en-US" sz="1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Esercizi</a:t>
            </a:r>
            <a:r>
              <a:rPr lang="en-US" sz="1800" b="1" dirty="0">
                <a:latin typeface="Bodoni MT" panose="02070603080606020203" pitchFamily="18" charset="0"/>
                <a:cs typeface="Bodoni MT" panose="02070603080606020203" pitchFamily="18" charset="0"/>
              </a:rPr>
              <a:t> di </a:t>
            </a:r>
            <a:r>
              <a:rPr lang="en-US" sz="1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morfologia</a:t>
            </a:r>
            <a:r>
              <a:rPr lang="en-US" sz="1800" dirty="0">
                <a:latin typeface="Bodoni MT" panose="02070603080606020203" pitchFamily="18" charset="0"/>
                <a:cs typeface="Bodoni MT" panose="02070603080606020203" pitchFamily="18" charset="0"/>
              </a:rPr>
              <a:t>: </a:t>
            </a:r>
            <a:r>
              <a:rPr lang="en-US" sz="1800" dirty="0">
                <a:latin typeface="Bodoni MT" panose="02070603080606020203" pitchFamily="18" charset="0"/>
                <a:cs typeface="Bodoni MT" panose="02070603080606020203" pitchFamily="18" charset="0"/>
                <a:hlinkClick r:id="rId3"/>
              </a:rPr>
              <a:t>http://www.poesialatina.it/</a:t>
            </a:r>
            <a:endParaRPr lang="en-US" sz="1800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r>
              <a:rPr lang="en-US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Esercizi</a:t>
            </a:r>
            <a:r>
              <a:rPr lang="en-US" b="1" dirty="0">
                <a:latin typeface="Bodoni MT" panose="02070603080606020203" pitchFamily="18" charset="0"/>
                <a:cs typeface="Bodoni MT" panose="02070603080606020203" pitchFamily="18" charset="0"/>
              </a:rPr>
              <a:t> online di </a:t>
            </a:r>
            <a:r>
              <a:rPr lang="en-US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morfologia</a:t>
            </a:r>
            <a:r>
              <a:rPr lang="en-US" b="1" dirty="0">
                <a:latin typeface="Bodoni MT" panose="02070603080606020203" pitchFamily="18" charset="0"/>
                <a:cs typeface="Bodoni MT" panose="02070603080606020203" pitchFamily="18" charset="0"/>
              </a:rPr>
              <a:t> e </a:t>
            </a:r>
            <a:r>
              <a:rPr lang="en-US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sintassi</a:t>
            </a:r>
            <a:r>
              <a:rPr lang="en-US" b="1" dirty="0">
                <a:latin typeface="Bodoni MT" panose="02070603080606020203" pitchFamily="18" charset="0"/>
                <a:cs typeface="Bodoni MT" panose="02070603080606020203" pitchFamily="18" charset="0"/>
              </a:rPr>
              <a:t>: </a:t>
            </a:r>
            <a:r>
              <a:rPr lang="en-US" dirty="0">
                <a:latin typeface="Bodoni MT" panose="02070603080606020203" pitchFamily="18" charset="0"/>
                <a:cs typeface="Bodoni MT" panose="02070603080606020203" pitchFamily="18" charset="0"/>
                <a:hlinkClick r:id="rId4"/>
              </a:rPr>
              <a:t>https://online.scuola.zanichelli.it/ll/prima-edizione/esercizi-interattivi-zte/</a:t>
            </a:r>
            <a:endParaRPr lang="en-US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r>
              <a:rPr lang="en-US" sz="1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Esercizi</a:t>
            </a:r>
            <a:r>
              <a:rPr lang="en-US" sz="1800" b="1" dirty="0">
                <a:latin typeface="Bodoni MT" panose="02070603080606020203" pitchFamily="18" charset="0"/>
                <a:cs typeface="Bodoni MT" panose="02070603080606020203" pitchFamily="18" charset="0"/>
              </a:rPr>
              <a:t> di </a:t>
            </a:r>
            <a:r>
              <a:rPr lang="en-US" sz="1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lessico</a:t>
            </a:r>
            <a:r>
              <a:rPr lang="en-US" sz="1800" b="1" dirty="0">
                <a:latin typeface="Bodoni MT" panose="02070603080606020203" pitchFamily="18" charset="0"/>
                <a:cs typeface="Bodoni MT" panose="02070603080606020203" pitchFamily="18" charset="0"/>
              </a:rPr>
              <a:t> (in inglese): </a:t>
            </a:r>
            <a:r>
              <a:rPr lang="en-US" sz="1800" dirty="0">
                <a:latin typeface="Bodoni MT" panose="02070603080606020203" pitchFamily="18" charset="0"/>
                <a:cs typeface="Bodoni MT" panose="02070603080606020203" pitchFamily="18" charset="0"/>
                <a:hlinkClick r:id="rId5"/>
              </a:rPr>
              <a:t>https://www.jcmckeown.com/audio.php</a:t>
            </a:r>
            <a:endParaRPr lang="en-US" sz="1800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r>
              <a:rPr lang="en-US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Risorse</a:t>
            </a:r>
            <a:r>
              <a:rPr lang="en-US" b="1" dirty="0">
                <a:latin typeface="Bodoni MT" panose="02070603080606020203" pitchFamily="18" charset="0"/>
                <a:cs typeface="Bodoni MT" panose="02070603080606020203" pitchFamily="18" charset="0"/>
              </a:rPr>
              <a:t> per la </a:t>
            </a:r>
            <a:r>
              <a:rPr lang="en-US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grammatica</a:t>
            </a:r>
            <a:r>
              <a:rPr lang="en-US" b="1" dirty="0">
                <a:latin typeface="Bodoni MT" panose="02070603080606020203" pitchFamily="18" charset="0"/>
                <a:cs typeface="Bodoni MT" panose="02070603080606020203" pitchFamily="18" charset="0"/>
              </a:rPr>
              <a:t> e il </a:t>
            </a:r>
            <a:r>
              <a:rPr lang="en-US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lessico</a:t>
            </a:r>
            <a:r>
              <a:rPr lang="en-US" b="1" dirty="0">
                <a:latin typeface="Bodoni MT" panose="02070603080606020203" pitchFamily="18" charset="0"/>
                <a:cs typeface="Bodoni MT" panose="02070603080606020203" pitchFamily="18" charset="0"/>
              </a:rPr>
              <a:t> (in inglese): </a:t>
            </a:r>
            <a:r>
              <a:rPr lang="en-US" dirty="0">
                <a:latin typeface="Bodoni MT" panose="02070603080606020203" pitchFamily="18" charset="0"/>
                <a:cs typeface="Bodoni MT" panose="02070603080606020203" pitchFamily="18" charset="0"/>
                <a:hlinkClick r:id="rId6"/>
              </a:rPr>
              <a:t>https://ancientlanguages.org/latin</a:t>
            </a:r>
            <a:endParaRPr lang="en-US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r>
              <a:rPr lang="en-US" dirty="0" err="1">
                <a:latin typeface="Bodoni MT" panose="02070603080606020203" pitchFamily="18" charset="0"/>
                <a:cs typeface="Bodoni MT" panose="02070603080606020203" pitchFamily="18" charset="0"/>
              </a:rPr>
              <a:t>Dizionario</a:t>
            </a:r>
            <a:r>
              <a:rPr lang="en-US" dirty="0">
                <a:latin typeface="Bodoni MT" panose="02070603080606020203" pitchFamily="18" charset="0"/>
                <a:cs typeface="Bodoni MT" panose="02070603080606020203" pitchFamily="18" charset="0"/>
              </a:rPr>
              <a:t> di base per </a:t>
            </a:r>
            <a:r>
              <a:rPr lang="en-US" dirty="0" err="1">
                <a:latin typeface="Bodoni MT" panose="02070603080606020203" pitchFamily="18" charset="0"/>
                <a:cs typeface="Bodoni MT" panose="02070603080606020203" pitchFamily="18" charset="0"/>
              </a:rPr>
              <a:t>famiglie</a:t>
            </a:r>
            <a:r>
              <a:rPr lang="en-US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dirty="0" err="1">
                <a:latin typeface="Bodoni MT" panose="02070603080606020203" pitchFamily="18" charset="0"/>
                <a:cs typeface="Bodoni MT" panose="02070603080606020203" pitchFamily="18" charset="0"/>
              </a:rPr>
              <a:t>lessicali</a:t>
            </a:r>
            <a:r>
              <a:rPr lang="en-US" dirty="0">
                <a:latin typeface="Bodoni MT" panose="02070603080606020203" pitchFamily="18" charset="0"/>
                <a:cs typeface="Bodoni MT" panose="02070603080606020203" pitchFamily="18" charset="0"/>
              </a:rPr>
              <a:t>: </a:t>
            </a:r>
            <a:r>
              <a:rPr lang="en-US" dirty="0">
                <a:latin typeface="Bodoni MT" panose="02070603080606020203" pitchFamily="18" charset="0"/>
                <a:cs typeface="Bodoni MT" panose="02070603080606020203" pitchFamily="18" charset="0"/>
                <a:hlinkClick r:id="rId7"/>
              </a:rPr>
              <a:t>https://dcc.dickinson.edu/it/latin-core-list1</a:t>
            </a:r>
            <a:endParaRPr lang="en-US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endParaRPr lang="en-US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endParaRPr lang="en-US" sz="1800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endParaRPr lang="en-US" sz="1800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endParaRPr lang="en-US" sz="1800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638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EA3894-AD0F-F28D-496B-8CEAA507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Modalità di esame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9270FD-0C3D-BB9E-379F-D7566CD51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8805"/>
            <a:ext cx="7594599" cy="43565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it-IT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L’esame è composto da una parte scritta (moduli di lingua e lessico) e, nello stesso appello, da un’orale (letteratura).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it-IT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60 minuti (20 lessico + 40 lingua), salvo eccezioni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it-IT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La prova è computer </a:t>
            </a:r>
            <a:r>
              <a:rPr lang="it-IT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based</a:t>
            </a:r>
            <a:r>
              <a:rPr lang="it-IT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e si svolge presso una delle aule informatiche dell’ateneo. Si può usare il dizionario ma solo durante la parte di lingua. All’interno della piattaforma è attivo il link a un’edizione digitale di un dizionario bilingue.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it-IT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La prova orale consiste in un colloquio sul modulo di letteratura, in cui può essere richiesto un argomento trattato nelle lezioni, oppure una parte del manuale, o un testo illustrato in aula. </a:t>
            </a:r>
          </a:p>
          <a:p>
            <a:pPr>
              <a:lnSpc>
                <a:spcPct val="90000"/>
              </a:lnSpc>
            </a:pPr>
            <a:endParaRPr lang="it-IT" sz="1600" dirty="0"/>
          </a:p>
        </p:txBody>
      </p:sp>
      <p:pic>
        <p:nvPicPr>
          <p:cNvPr id="5" name="Immagine 4" descr="Immagine che contiene vestiti, persona, Viso umano, interno&#10;&#10;Descrizione generata automaticamente">
            <a:extLst>
              <a:ext uri="{FF2B5EF4-FFF2-40B4-BE49-F238E27FC236}">
                <a16:creationId xmlns:a16="http://schemas.microsoft.com/office/drawing/2014/main" id="{261BEB59-66F0-A3F6-FFFA-08996C432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79" r="6857" b="3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4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096AFB-97CB-DE16-B258-3BF6EF0D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200">
                <a:solidFill>
                  <a:srgbClr val="FFFFFF"/>
                </a:solidFill>
              </a:rPr>
              <a:t>Letteratura latina per beni culturali </a:t>
            </a:r>
            <a:br>
              <a:rPr lang="it-IT" sz="2200">
                <a:solidFill>
                  <a:srgbClr val="FFFFFF"/>
                </a:solidFill>
              </a:rPr>
            </a:br>
            <a:r>
              <a:rPr lang="it-IT" sz="2200">
                <a:solidFill>
                  <a:srgbClr val="FFFFFF"/>
                </a:solidFill>
              </a:rPr>
              <a:t>9 CFU</a:t>
            </a:r>
            <a:br>
              <a:rPr lang="it-IT" sz="2200">
                <a:solidFill>
                  <a:srgbClr val="FFFFFF"/>
                </a:solidFill>
              </a:rPr>
            </a:br>
            <a:endParaRPr lang="it-IT" sz="2200">
              <a:solidFill>
                <a:srgbClr val="FFFFFF"/>
              </a:solidFill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0B5BFD6-A5C6-A4AA-D010-BD62CBC9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4194904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9 CFU</a:t>
            </a:r>
          </a:p>
          <a:p>
            <a:r>
              <a:rPr lang="it-IT" dirty="0"/>
              <a:t>Si svolge nel II semestre</a:t>
            </a:r>
          </a:p>
          <a:p>
            <a:r>
              <a:rPr lang="it-IT" dirty="0"/>
              <a:t>3 unità didattiche, 3 lezioni alla settimana</a:t>
            </a:r>
          </a:p>
          <a:p>
            <a:endParaRPr lang="it-IT" dirty="0"/>
          </a:p>
          <a:p>
            <a:r>
              <a:rPr lang="it-IT" dirty="0"/>
              <a:t>3 corsi in parallelo:</a:t>
            </a:r>
          </a:p>
          <a:p>
            <a:r>
              <a:rPr lang="it-IT" dirty="0"/>
              <a:t>Letteratura latina A-D prof. da nominare (Per info, fino a febbraio ‘26 contattare prof. </a:t>
            </a:r>
            <a:r>
              <a:rPr lang="it-IT"/>
              <a:t>Rossetti)</a:t>
            </a:r>
            <a:endParaRPr lang="it-IT" dirty="0"/>
          </a:p>
          <a:p>
            <a:r>
              <a:rPr lang="it-IT" dirty="0"/>
              <a:t>Letteratura latina E-N prof. Matteo Rossetti (titolare), prof.ssa Silvia Stucchi</a:t>
            </a:r>
          </a:p>
          <a:p>
            <a:r>
              <a:rPr lang="it-IT" dirty="0"/>
              <a:t>Letteratura latina O-Z prof.ssa Alessandra Giannuzzi (titolare), prof. Francesco Mantelli</a:t>
            </a:r>
          </a:p>
          <a:p>
            <a:r>
              <a:rPr lang="it-IT" dirty="0"/>
              <a:t>Per contatti mail e informazioni su orari di ricevimento dei docenti consultare la rubrica di Ateneo «chi e dove»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Immagine 8" descr="Immagine che contiene statua, scultura, arte, Intaglio&#10;&#10;Descrizione generata automaticamente">
            <a:extLst>
              <a:ext uri="{FF2B5EF4-FFF2-40B4-BE49-F238E27FC236}">
                <a16:creationId xmlns:a16="http://schemas.microsoft.com/office/drawing/2014/main" id="{9E8EBD4D-F009-5B25-3CC0-EE1BE648C8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92" r="24381" b="1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0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096AFB-97CB-DE16-B258-3BF6EF0D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SCANSIONE DEL CORSO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0B5BFD6-A5C6-A4AA-D010-BD62CBC9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23347"/>
            <a:ext cx="11029615" cy="2358794"/>
          </a:xfrm>
        </p:spPr>
        <p:txBody>
          <a:bodyPr>
            <a:normAutofit fontScale="92500" lnSpcReduction="20000"/>
          </a:bodyPr>
          <a:lstStyle/>
          <a:p>
            <a:r>
              <a:rPr lang="it-IT" sz="2000" dirty="0"/>
              <a:t>Il corso è riservato ai soli studenti del triennio in Scienze dei Beni culturali UNIMI.</a:t>
            </a:r>
          </a:p>
          <a:p>
            <a:r>
              <a:rPr lang="it-IT" sz="2000" dirty="0"/>
              <a:t>E’ necessario sapere il latino? Sì </a:t>
            </a:r>
          </a:p>
          <a:p>
            <a:r>
              <a:rPr lang="it-IT" sz="2000" dirty="0"/>
              <a:t>Prerequisito del corso: conoscenza lessicale e grammaticale della lingua latina pari al livello A1 della Certificazione linguistica del latino  (</a:t>
            </a:r>
            <a:r>
              <a:rPr lang="it-IT" sz="2000" dirty="0">
                <a:hlinkClick r:id="rId3"/>
              </a:rPr>
              <a:t>http://www.cusl.eu/wordpress/wp-content/uploads/2017/03/Sillabo-.pdf</a:t>
            </a:r>
            <a:r>
              <a:rPr lang="it-IT" sz="2000" dirty="0"/>
              <a:t>).</a:t>
            </a:r>
          </a:p>
          <a:p>
            <a:r>
              <a:rPr lang="it-IT" sz="2000" dirty="0"/>
              <a:t>Il corso ha l’obiettivo di portare gli studenti al livello A2</a:t>
            </a:r>
          </a:p>
          <a:p>
            <a:r>
              <a:rPr lang="it-IT" sz="2000" b="1" dirty="0"/>
              <a:t>È richiesta una certificazione? No </a:t>
            </a:r>
          </a:p>
          <a:p>
            <a:endParaRPr lang="it-IT" dirty="0"/>
          </a:p>
        </p:txBody>
      </p:sp>
      <p:pic>
        <p:nvPicPr>
          <p:cNvPr id="5" name="Immagine 4" descr="Immagine che contiene arte, dipinto, abbandonato&#10;&#10;Descrizione generata automaticamente">
            <a:extLst>
              <a:ext uri="{FF2B5EF4-FFF2-40B4-BE49-F238E27FC236}">
                <a16:creationId xmlns:a16="http://schemas.microsoft.com/office/drawing/2014/main" id="{9CF3C273-4770-B133-D14E-5792774E8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2" y="4320570"/>
            <a:ext cx="5300662" cy="23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1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096AFB-97CB-DE16-B258-3BF6EF0D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SCANSIONE DEL CORSO</a:t>
            </a:r>
          </a:p>
        </p:txBody>
      </p:sp>
      <p:pic>
        <p:nvPicPr>
          <p:cNvPr id="4" name="Immagine 3" descr="Immagine che contiene dipinto, Viso umano, arte, persona&#10;&#10;Descrizione generata automaticamente">
            <a:extLst>
              <a:ext uri="{FF2B5EF4-FFF2-40B4-BE49-F238E27FC236}">
                <a16:creationId xmlns:a16="http://schemas.microsoft.com/office/drawing/2014/main" id="{848C040F-09C8-AAC2-802D-5DF97FBE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26" r="5522" b="-4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0B5BFD6-A5C6-A4AA-D010-BD62CBC9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4348892"/>
          </a:xfrm>
        </p:spPr>
        <p:txBody>
          <a:bodyPr>
            <a:normAutofit/>
          </a:bodyPr>
          <a:lstStyle/>
          <a:p>
            <a:r>
              <a:rPr lang="it-IT" sz="2000" dirty="0"/>
              <a:t>Nella prima parte: la costruzione di un lessico latino.</a:t>
            </a:r>
          </a:p>
          <a:p>
            <a:r>
              <a:rPr lang="it-IT" sz="2000" dirty="0"/>
              <a:t>Focus: la permanenza del latino nell’italiano.</a:t>
            </a:r>
          </a:p>
          <a:p>
            <a:endParaRPr lang="it-IT" sz="2000" dirty="0"/>
          </a:p>
          <a:p>
            <a:r>
              <a:rPr lang="it-IT" sz="2000" dirty="0"/>
              <a:t>Nella seconda parte:  l'analisi di passi d’autori.</a:t>
            </a:r>
          </a:p>
          <a:p>
            <a:r>
              <a:rPr lang="it-IT" sz="2000" dirty="0"/>
              <a:t>Focus: lo sviluppo delle competenze linguistiche e di analisi del testo.</a:t>
            </a:r>
          </a:p>
          <a:p>
            <a:endParaRPr lang="it-IT" sz="2000" dirty="0"/>
          </a:p>
          <a:p>
            <a:r>
              <a:rPr lang="it-IT" sz="2000" dirty="0"/>
              <a:t>Nella terza parte: una sintesi della letteratura latina. </a:t>
            </a:r>
          </a:p>
          <a:p>
            <a:r>
              <a:rPr lang="it-IT" sz="2000" dirty="0"/>
              <a:t>Focus: l’enciclopedia culturale europea.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076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73222A-ADB6-0A59-C85F-89DEB449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Prerequisiti A1… in breve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D4951E-F0BA-F033-975F-636B97B62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77" y="1895488"/>
            <a:ext cx="11199131" cy="4137177"/>
          </a:xfrm>
        </p:spPr>
        <p:txBody>
          <a:bodyPr>
            <a:normAutofit/>
          </a:bodyPr>
          <a:lstStyle/>
          <a:p>
            <a:pPr algn="just"/>
            <a:endParaRPr lang="en-US" sz="1900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pPr algn="just"/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Alfabeto</a:t>
            </a:r>
            <a:r>
              <a:rPr lang="en-US" sz="2800" b="1" dirty="0">
                <a:latin typeface="Bodoni MT" panose="02070603080606020203" pitchFamily="18" charset="0"/>
                <a:cs typeface="Bodoni MT" panose="02070603080606020203" pitchFamily="18" charset="0"/>
              </a:rPr>
              <a:t>, </a:t>
            </a:r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pronuncia</a:t>
            </a:r>
            <a:r>
              <a:rPr lang="en-US" sz="2800" b="1" dirty="0">
                <a:latin typeface="Bodoni MT" panose="02070603080606020203" pitchFamily="18" charset="0"/>
                <a:cs typeface="Bodoni MT" panose="02070603080606020203" pitchFamily="18" charset="0"/>
              </a:rPr>
              <a:t> e </a:t>
            </a:r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accento</a:t>
            </a:r>
            <a:endParaRPr lang="en-US" sz="2800" b="1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pPr algn="just"/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Sostantivi</a:t>
            </a:r>
            <a:r>
              <a:rPr lang="en-US" sz="2800" b="1" dirty="0">
                <a:latin typeface="Bodoni MT" panose="02070603080606020203" pitchFamily="18" charset="0"/>
                <a:cs typeface="Bodoni MT" panose="02070603080606020203" pitchFamily="18" charset="0"/>
              </a:rPr>
              <a:t>: le cinque </a:t>
            </a:r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declinazioni</a:t>
            </a:r>
            <a:r>
              <a:rPr lang="en-US" sz="2800" b="1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2800" dirty="0">
                <a:latin typeface="Bodoni MT" panose="02070603080606020203" pitchFamily="18" charset="0"/>
                <a:cs typeface="Bodoni MT" panose="02070603080606020203" pitchFamily="18" charset="0"/>
              </a:rPr>
              <a:t>– </a:t>
            </a:r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Aggettivi</a:t>
            </a:r>
            <a:r>
              <a:rPr lang="en-US" sz="2800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2800" b="1" dirty="0">
                <a:latin typeface="Bodoni MT" panose="02070603080606020203" pitchFamily="18" charset="0"/>
                <a:cs typeface="Bodoni MT" panose="02070603080606020203" pitchFamily="18" charset="0"/>
              </a:rPr>
              <a:t>prima e </a:t>
            </a:r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seconda</a:t>
            </a:r>
            <a:r>
              <a:rPr lang="en-US" sz="2800" b="1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classe</a:t>
            </a:r>
            <a:endParaRPr lang="en-US" sz="2800" b="1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pPr algn="just"/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Pronomi</a:t>
            </a:r>
            <a:r>
              <a:rPr lang="en-US" sz="2800" b="1" dirty="0">
                <a:latin typeface="Bodoni MT" panose="02070603080606020203" pitchFamily="18" charset="0"/>
                <a:cs typeface="Bodoni MT" panose="02070603080606020203" pitchFamily="18" charset="0"/>
              </a:rPr>
              <a:t> (</a:t>
            </a:r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personale</a:t>
            </a:r>
            <a:r>
              <a:rPr lang="en-US" sz="2800" b="1" dirty="0">
                <a:latin typeface="Bodoni MT" panose="02070603080606020203" pitchFamily="18" charset="0"/>
                <a:cs typeface="Bodoni MT" panose="02070603080606020203" pitchFamily="18" charset="0"/>
              </a:rPr>
              <a:t>, </a:t>
            </a:r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dimostrativo</a:t>
            </a:r>
            <a:r>
              <a:rPr lang="en-US" sz="2800" b="1" dirty="0">
                <a:latin typeface="Bodoni MT" panose="02070603080606020203" pitchFamily="18" charset="0"/>
                <a:cs typeface="Bodoni MT" panose="02070603080606020203" pitchFamily="18" charset="0"/>
              </a:rPr>
              <a:t>, </a:t>
            </a:r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determinativo</a:t>
            </a:r>
            <a:r>
              <a:rPr lang="en-US" sz="2800" b="1" dirty="0">
                <a:latin typeface="Bodoni MT" panose="02070603080606020203" pitchFamily="18" charset="0"/>
                <a:cs typeface="Bodoni MT" panose="02070603080606020203" pitchFamily="18" charset="0"/>
              </a:rPr>
              <a:t>, relative)</a:t>
            </a:r>
          </a:p>
          <a:p>
            <a:pPr algn="just"/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Verbi</a:t>
            </a:r>
            <a:r>
              <a:rPr lang="en-US" sz="2800" b="1" dirty="0">
                <a:latin typeface="Bodoni MT" panose="02070603080606020203" pitchFamily="18" charset="0"/>
                <a:cs typeface="Bodoni MT" panose="02070603080606020203" pitchFamily="18" charset="0"/>
              </a:rPr>
              <a:t>: le quattro </a:t>
            </a:r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coniugazioni</a:t>
            </a:r>
            <a:r>
              <a:rPr lang="en-US" sz="2800" b="1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attive</a:t>
            </a:r>
            <a:r>
              <a:rPr lang="en-US" sz="2800" b="1" dirty="0">
                <a:latin typeface="Bodoni MT" panose="02070603080606020203" pitchFamily="18" charset="0"/>
                <a:cs typeface="Bodoni MT" panose="02070603080606020203" pitchFamily="18" charset="0"/>
              </a:rPr>
              <a:t> e passive </a:t>
            </a:r>
            <a:endParaRPr lang="en-US" sz="2800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pPr algn="just"/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Funzioni</a:t>
            </a:r>
            <a:r>
              <a:rPr lang="en-US" sz="2800" b="1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dei</a:t>
            </a:r>
            <a:r>
              <a:rPr lang="en-US" sz="2800" b="1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casi</a:t>
            </a:r>
            <a:r>
              <a:rPr lang="en-US" sz="2800" b="1" dirty="0">
                <a:latin typeface="Bodoni MT" panose="02070603080606020203" pitchFamily="18" charset="0"/>
                <a:cs typeface="Bodoni MT" panose="02070603080606020203" pitchFamily="18" charset="0"/>
              </a:rPr>
              <a:t> e </a:t>
            </a:r>
            <a:r>
              <a:rPr lang="en-US" sz="28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complementi</a:t>
            </a:r>
            <a:r>
              <a:rPr lang="en-US" sz="2800" dirty="0">
                <a:latin typeface="Bodoni MT" panose="02070603080606020203" pitchFamily="18" charset="0"/>
                <a:cs typeface="Bodoni MT" panose="02070603080606020203" pitchFamily="18" charset="0"/>
              </a:rPr>
              <a:t>. </a:t>
            </a:r>
          </a:p>
          <a:p>
            <a:r>
              <a:rPr lang="en-US" sz="3200" b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Proposizioni</a:t>
            </a:r>
            <a:r>
              <a:rPr lang="en-US" sz="3200" b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</a:t>
            </a:r>
            <a:r>
              <a:rPr lang="en-US" sz="3200" b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causali</a:t>
            </a:r>
            <a:r>
              <a:rPr lang="en-US" sz="3200" b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en-US" sz="3200" b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temporali</a:t>
            </a:r>
            <a:r>
              <a:rPr lang="en-US" sz="3200" b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e concessive </a:t>
            </a:r>
            <a:r>
              <a:rPr lang="en-US" sz="3200" b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all’indicativo</a:t>
            </a:r>
            <a:r>
              <a:rPr lang="en-US" sz="3200" b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08749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73222A-ADB6-0A59-C85F-89DEB449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Prerequisiti livello A1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D4951E-F0BA-F033-975F-636B97B62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77" y="1895488"/>
            <a:ext cx="11534899" cy="4962511"/>
          </a:xfrm>
        </p:spPr>
        <p:txBody>
          <a:bodyPr>
            <a:normAutofit lnSpcReduction="10000"/>
          </a:bodyPr>
          <a:lstStyle/>
          <a:p>
            <a:pPr algn="just"/>
            <a:endParaRPr lang="en-US" sz="1900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pPr algn="just"/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Alfabeto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,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pronuncia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e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accento</a:t>
            </a:r>
            <a:endParaRPr lang="en-US" sz="1900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pPr algn="just"/>
            <a:r>
              <a:rPr lang="en-US" sz="19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Sostantivi</a:t>
            </a:r>
            <a:r>
              <a:rPr lang="en-US" sz="1900" b="1" dirty="0">
                <a:latin typeface="Bodoni MT" panose="02070603080606020203" pitchFamily="18" charset="0"/>
                <a:cs typeface="Bodoni MT" panose="02070603080606020203" pitchFamily="18" charset="0"/>
              </a:rPr>
              <a:t>: le cinque </a:t>
            </a:r>
            <a:r>
              <a:rPr lang="en-US" sz="19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declinazioni</a:t>
            </a:r>
            <a:r>
              <a:rPr lang="en-US" sz="1900" b="1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(senza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eccezioni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) – </a:t>
            </a:r>
            <a:r>
              <a:rPr lang="en-US" sz="19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Aggettivi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(prima e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seconda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classe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) </a:t>
            </a:r>
          </a:p>
          <a:p>
            <a:pPr algn="just"/>
            <a:r>
              <a:rPr lang="en-US" sz="19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Verbi</a:t>
            </a:r>
            <a:r>
              <a:rPr lang="en-US" sz="1900" b="1" dirty="0">
                <a:latin typeface="Bodoni MT" panose="02070603080606020203" pitchFamily="18" charset="0"/>
                <a:cs typeface="Bodoni MT" panose="02070603080606020203" pitchFamily="18" charset="0"/>
              </a:rPr>
              <a:t>: le quattro </a:t>
            </a:r>
            <a:r>
              <a:rPr lang="en-US" sz="19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coniugazioni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, tutti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i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modi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e tempi (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attivi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,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passivi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) –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verbi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anomali</a:t>
            </a:r>
            <a:endParaRPr lang="en-US" sz="1900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pPr algn="just"/>
            <a:r>
              <a:rPr lang="en-US" sz="19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Funzioni</a:t>
            </a:r>
            <a:r>
              <a:rPr lang="en-US" sz="1900" b="1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19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dei</a:t>
            </a:r>
            <a:r>
              <a:rPr lang="en-US" sz="1900" b="1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19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casi</a:t>
            </a:r>
            <a:r>
              <a:rPr lang="en-US" sz="1900" b="1" dirty="0">
                <a:latin typeface="Bodoni MT" panose="02070603080606020203" pitchFamily="18" charset="0"/>
                <a:cs typeface="Bodoni MT" panose="02070603080606020203" pitchFamily="18" charset="0"/>
              </a:rPr>
              <a:t> e </a:t>
            </a:r>
            <a:r>
              <a:rPr lang="en-US" sz="1900" b="1" dirty="0" err="1">
                <a:latin typeface="Bodoni MT" panose="02070603080606020203" pitchFamily="18" charset="0"/>
                <a:cs typeface="Bodoni MT" panose="02070603080606020203" pitchFamily="18" charset="0"/>
              </a:rPr>
              <a:t>complementi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.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Sintassi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del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soggetto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e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dei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complementi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: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nominativo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soggetto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e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complemento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predicativo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del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soggetto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;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genitivo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di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possesso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;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genitivo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partitivo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;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dativo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di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termine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;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dativo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di interesse e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completamento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del verbo,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accusativo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complemento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oggetto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e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complemento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predicativo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dell’oggetto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;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ablativo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strumentale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;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ablativo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di causa e di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agente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;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ablativo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di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limitazione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;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complementi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di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luogo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;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complementi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di tempo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determinato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e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indeterminato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;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complementi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di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compagnia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 e </a:t>
            </a:r>
            <a:r>
              <a:rPr lang="en-US" sz="1900" dirty="0" err="1">
                <a:latin typeface="Bodoni MT" panose="02070603080606020203" pitchFamily="18" charset="0"/>
                <a:cs typeface="Bodoni MT" panose="02070603080606020203" pitchFamily="18" charset="0"/>
              </a:rPr>
              <a:t>unione</a:t>
            </a:r>
            <a:r>
              <a:rPr lang="en-US" sz="1900" dirty="0">
                <a:latin typeface="Bodoni MT" panose="02070603080606020203" pitchFamily="18" charset="0"/>
                <a:cs typeface="Bodoni MT" panose="02070603080606020203" pitchFamily="18" charset="0"/>
              </a:rPr>
              <a:t>.</a:t>
            </a:r>
          </a:p>
          <a:p>
            <a:r>
              <a:rPr lang="en-US" sz="2000" b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Pronomi</a:t>
            </a:r>
            <a:r>
              <a:rPr lang="en-US" sz="2000" b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: </a:t>
            </a:r>
            <a:r>
              <a:rPr lang="en-US" sz="2000" b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pronome</a:t>
            </a:r>
            <a:r>
              <a:rPr lang="en-US" sz="2000" b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</a:t>
            </a:r>
            <a:r>
              <a:rPr lang="en-US" sz="2000" b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relativo</a:t>
            </a:r>
            <a:r>
              <a:rPr lang="en-US" sz="2000" b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(</a:t>
            </a:r>
            <a:r>
              <a:rPr lang="en-US" sz="2000" i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qui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quae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quod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); </a:t>
            </a:r>
            <a:r>
              <a:rPr lang="en-US" sz="2000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pronome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</a:t>
            </a:r>
            <a:r>
              <a:rPr lang="en-US" sz="2000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determinativo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(</a:t>
            </a:r>
            <a:r>
              <a:rPr lang="en-US" sz="2000" i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is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</a:t>
            </a:r>
            <a:r>
              <a:rPr lang="en-US" sz="2000" i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ea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en-US" sz="2000" i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id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; </a:t>
            </a:r>
            <a:r>
              <a:rPr lang="en-US" sz="2000" i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ipse</a:t>
            </a:r>
            <a:r>
              <a:rPr lang="it-IT" altLang="en-US" sz="2000" i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/idem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); </a:t>
            </a:r>
            <a:r>
              <a:rPr lang="en-US" sz="2000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pronomi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</a:t>
            </a:r>
            <a:r>
              <a:rPr lang="en-US" sz="2000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dimostrativi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(</a:t>
            </a:r>
            <a:r>
              <a:rPr lang="en-US" sz="2000" i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hic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haec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en-US" sz="2000" i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hoc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; 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ille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illa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</a:t>
            </a:r>
            <a:r>
              <a:rPr lang="en-US" sz="2000" i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illud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); </a:t>
            </a:r>
            <a:r>
              <a:rPr lang="en-US" sz="2000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pronomi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</a:t>
            </a:r>
            <a:r>
              <a:rPr lang="en-US" sz="2000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personali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(</a:t>
            </a:r>
            <a:r>
              <a:rPr lang="en-US" sz="2000" i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ego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tu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nos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vos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); </a:t>
            </a:r>
            <a:r>
              <a:rPr lang="en-US" sz="2000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pronomi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</a:t>
            </a:r>
            <a:r>
              <a:rPr lang="en-US" sz="2000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indefiniti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(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aliquis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aliqua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aliquid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); </a:t>
            </a:r>
            <a:r>
              <a:rPr lang="en-US" sz="2000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pronomi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</a:t>
            </a:r>
            <a:r>
              <a:rPr lang="en-US" sz="2000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negativi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e doppia </a:t>
            </a:r>
            <a:r>
              <a:rPr lang="en-US" sz="2000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negazione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(</a:t>
            </a:r>
            <a:r>
              <a:rPr lang="en-US" sz="2000" i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nemo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en-US" sz="2000" i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nihil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; 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quisquam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quidquam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).</a:t>
            </a:r>
            <a:endParaRPr lang="en-US" sz="2000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r>
              <a:rPr lang="en-US" sz="2000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Sintassi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del </a:t>
            </a:r>
            <a:r>
              <a:rPr lang="en-US" sz="2000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periodo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: </a:t>
            </a:r>
            <a:r>
              <a:rPr lang="en-US" sz="2000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causali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en-US" sz="2000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temporali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e concessive </a:t>
            </a:r>
            <a:r>
              <a:rPr lang="en-US" sz="2000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all’indicativo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(</a:t>
            </a:r>
            <a:r>
              <a:rPr lang="en-US" sz="2000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introdotte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da 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quia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quod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</a:t>
            </a:r>
            <a:r>
              <a:rPr lang="en-US" sz="2000" i="1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cum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, </a:t>
            </a:r>
            <a:r>
              <a:rPr lang="en-US" sz="20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quamquam</a:t>
            </a:r>
            <a:r>
              <a:rPr lang="en-US" sz="20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)</a:t>
            </a:r>
          </a:p>
          <a:p>
            <a:pPr algn="just"/>
            <a:endParaRPr lang="en-US" sz="1900" dirty="0">
              <a:latin typeface="Bodoni MT" panose="02070603080606020203" pitchFamily="18" charset="0"/>
              <a:cs typeface="Bodoni MT" panose="02070603080606020203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64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5195CA-CA85-BCC9-1156-1FBE403D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Non ho mai studiato latino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367E9F-586C-2C6B-3D81-5916AECA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176921" cy="4194904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it-IT" sz="2000" dirty="0">
              <a:latin typeface="Bodoni MT" panose="020706030806060202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2000" dirty="0"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Il Centro Linguistico d’Ateneo SLAM offre </a:t>
            </a:r>
            <a:r>
              <a:rPr lang="it-IT" sz="2000" b="1" dirty="0"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 corso di latino alle matricole </a:t>
            </a:r>
            <a:r>
              <a:rPr lang="it-IT" sz="2000" dirty="0"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del corso di laurea in Scienze dei Beni Culturali che </a:t>
            </a:r>
            <a:r>
              <a:rPr lang="it-IT" sz="2000" u="sng" dirty="0"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non hanno MAI studiato</a:t>
            </a:r>
            <a:r>
              <a:rPr lang="it-IT" sz="2000" dirty="0"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la lingua alle scuole superiori. </a:t>
            </a:r>
          </a:p>
          <a:p>
            <a:pPr>
              <a:spcAft>
                <a:spcPts val="0"/>
              </a:spcAft>
            </a:pPr>
            <a:r>
              <a:rPr lang="it-IT" sz="2000" dirty="0"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https://www.unimi.it/it/studiare/competenze-linguistiche/corsi-di-lingua-latina-principianti/corso-facoltativo-scienze-dei-beni-culturali-e-storia</a:t>
            </a:r>
            <a:endParaRPr lang="it-IT" sz="2000" dirty="0">
              <a:latin typeface="Bodoni MT" panose="020706030806060202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Il corso porta gli studenti dal livello 0 all’A1 prerequisito del corso </a:t>
            </a:r>
          </a:p>
          <a:p>
            <a:pPr>
              <a:spcAft>
                <a:spcPts val="0"/>
              </a:spcAft>
            </a:pPr>
            <a:r>
              <a:rPr lang="it-IT" sz="2000" b="1" dirty="0"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Il corso è nel I semestre</a:t>
            </a:r>
          </a:p>
          <a:p>
            <a:pPr>
              <a:spcAft>
                <a:spcPts val="0"/>
              </a:spcAft>
            </a:pPr>
            <a:r>
              <a:rPr lang="it-IT" sz="2000" b="1" dirty="0"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Online (lezioni registrate + esercitazioni in sincrono)</a:t>
            </a:r>
          </a:p>
          <a:p>
            <a:pPr>
              <a:spcAft>
                <a:spcPts val="0"/>
              </a:spcAft>
            </a:pPr>
            <a:r>
              <a:rPr lang="it-IT" sz="2000" b="1" dirty="0">
                <a:latin typeface="Bodoni MT" panose="020706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Il corso richiede un’iscrizione</a:t>
            </a: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4" name="Picture 2" descr="scrittura antichi romani">
            <a:extLst>
              <a:ext uri="{FF2B5EF4-FFF2-40B4-BE49-F238E27FC236}">
                <a16:creationId xmlns:a16="http://schemas.microsoft.com/office/drawing/2014/main" id="{36D8378B-E5E9-FA3E-7CC7-047F0DE3D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r="96" b="3"/>
          <a:stretch/>
        </p:blipFill>
        <p:spPr bwMode="auto">
          <a:xfrm>
            <a:off x="8051799" y="1871133"/>
            <a:ext cx="3683001" cy="45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2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0CD7CF-E62F-84DA-A450-8C0FF0C5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Durante il corso… Programma di lingua e lessico Livello A2</a:t>
            </a:r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cartone animato, illustrazione, schizzo, clipart&#10;&#10;Descrizione generata automaticamente">
            <a:extLst>
              <a:ext uri="{FF2B5EF4-FFF2-40B4-BE49-F238E27FC236}">
                <a16:creationId xmlns:a16="http://schemas.microsoft.com/office/drawing/2014/main" id="{5C61D6D4-A36E-08A1-592F-C8F3F95BD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556939"/>
            <a:ext cx="4962525" cy="325745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F7D188-97C7-054E-8D36-2E6C47A67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7" y="2358626"/>
            <a:ext cx="5275001" cy="40456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en-US" sz="17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Il focus della lingua sarà la sintassi</a:t>
            </a:r>
          </a:p>
          <a:p>
            <a:pPr>
              <a:lnSpc>
                <a:spcPct val="90000"/>
              </a:lnSpc>
            </a:pPr>
            <a:r>
              <a:rPr lang="it-IT" altLang="en-US" sz="17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Ablativo assoluto, participi, </a:t>
            </a:r>
          </a:p>
          <a:p>
            <a:pPr>
              <a:lnSpc>
                <a:spcPct val="90000"/>
              </a:lnSpc>
            </a:pPr>
            <a:r>
              <a:rPr lang="it-IT" altLang="en-US" sz="17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gerundi e gerundivi</a:t>
            </a:r>
          </a:p>
          <a:p>
            <a:pPr>
              <a:lnSpc>
                <a:spcPct val="90000"/>
              </a:lnSpc>
            </a:pPr>
            <a:r>
              <a:rPr lang="it-IT" altLang="en-US" sz="17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Infinitive</a:t>
            </a:r>
          </a:p>
          <a:p>
            <a:pPr>
              <a:lnSpc>
                <a:spcPct val="90000"/>
              </a:lnSpc>
            </a:pPr>
            <a:r>
              <a:rPr lang="it-IT" altLang="en-US" sz="17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Videor</a:t>
            </a:r>
            <a:r>
              <a:rPr lang="it-IT" altLang="en-US" sz="17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(costruzione impersonale e personale)</a:t>
            </a:r>
          </a:p>
          <a:p>
            <a:pPr>
              <a:lnSpc>
                <a:spcPct val="90000"/>
              </a:lnSpc>
            </a:pPr>
            <a:r>
              <a:rPr lang="it-IT" altLang="en-US" sz="17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Consecutio temporum</a:t>
            </a:r>
          </a:p>
          <a:p>
            <a:pPr>
              <a:lnSpc>
                <a:spcPct val="90000"/>
              </a:lnSpc>
            </a:pPr>
            <a:r>
              <a:rPr lang="it-IT" altLang="en-US" sz="1700" i="1" dirty="0" err="1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Cum</a:t>
            </a:r>
            <a:r>
              <a:rPr lang="it-IT" altLang="en-US" sz="17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 + congiuntivo</a:t>
            </a:r>
          </a:p>
          <a:p>
            <a:pPr>
              <a:lnSpc>
                <a:spcPct val="90000"/>
              </a:lnSpc>
            </a:pPr>
            <a:r>
              <a:rPr lang="it-IT" altLang="en-US" sz="17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Proposizione finale</a:t>
            </a:r>
          </a:p>
          <a:p>
            <a:pPr>
              <a:lnSpc>
                <a:spcPct val="90000"/>
              </a:lnSpc>
            </a:pPr>
            <a:r>
              <a:rPr lang="it-IT" altLang="en-US" sz="17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Proposizione consecutiva</a:t>
            </a:r>
          </a:p>
          <a:p>
            <a:pPr>
              <a:lnSpc>
                <a:spcPct val="90000"/>
              </a:lnSpc>
            </a:pPr>
            <a:r>
              <a:rPr lang="it-IT" altLang="en-US" sz="17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Lessico latino: formazione delle parole</a:t>
            </a:r>
          </a:p>
          <a:p>
            <a:pPr>
              <a:lnSpc>
                <a:spcPct val="90000"/>
              </a:lnSpc>
            </a:pPr>
            <a:r>
              <a:rPr lang="it-IT" altLang="en-US" sz="1700" dirty="0">
                <a:latin typeface="Bodoni MT" panose="02070603080606020203" pitchFamily="18" charset="0"/>
                <a:cs typeface="Bodoni MT" panose="02070603080606020203" pitchFamily="18" charset="0"/>
                <a:sym typeface="+mn-ea"/>
              </a:rPr>
              <a:t>Classificazione per famiglie lessicali</a:t>
            </a:r>
          </a:p>
          <a:p>
            <a:pPr marL="0" indent="0">
              <a:lnSpc>
                <a:spcPct val="90000"/>
              </a:lnSpc>
              <a:buNone/>
            </a:pPr>
            <a:endParaRPr lang="it-IT" altLang="en-US" sz="1700" dirty="0">
              <a:latin typeface="Bodoni MT" panose="02070603080606020203" pitchFamily="18" charset="0"/>
              <a:cs typeface="Bodoni MT" panose="02070603080606020203" pitchFamily="18" charset="0"/>
              <a:sym typeface="+mn-ea"/>
            </a:endParaRPr>
          </a:p>
          <a:p>
            <a:pPr>
              <a:lnSpc>
                <a:spcPct val="90000"/>
              </a:lnSpc>
            </a:pP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277122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766262-6943-3C0B-A457-035039B6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Durante il corso</a:t>
            </a:r>
          </a:p>
        </p:txBody>
      </p:sp>
      <p:pic>
        <p:nvPicPr>
          <p:cNvPr id="6" name="Immagine 5" descr="Immagine che contiene cerchio&#10;&#10;Descrizione generata automaticamente">
            <a:extLst>
              <a:ext uri="{FF2B5EF4-FFF2-40B4-BE49-F238E27FC236}">
                <a16:creationId xmlns:a16="http://schemas.microsoft.com/office/drawing/2014/main" id="{CAF0520F-795B-313C-6BCB-BCC6628F73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27" r="5298" b="3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ADC32D-98DB-F431-BC9D-8E8459AC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41949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it-IT" dirty="0">
              <a:latin typeface="Bodoni MT" panose="02070603080606020203" pitchFamily="18" charset="77"/>
              <a:ea typeface="Bodoni Ornaments" pitchFamily="2" charset="0"/>
            </a:endParaRPr>
          </a:p>
          <a:p>
            <a:pPr>
              <a:lnSpc>
                <a:spcPct val="90000"/>
              </a:lnSpc>
            </a:pPr>
            <a:r>
              <a:rPr lang="it-IT" dirty="0">
                <a:latin typeface="Bodoni MT" panose="02070603080606020203" pitchFamily="18" charset="77"/>
                <a:ea typeface="Bodoni Ornaments" pitchFamily="2" charset="0"/>
              </a:rPr>
              <a:t>Tutte le info (bibliografia, programma ecc.) sul corso sono caricate online sul </a:t>
            </a:r>
            <a:r>
              <a:rPr lang="it-IT" dirty="0" err="1">
                <a:latin typeface="Bodoni MT" panose="02070603080606020203" pitchFamily="18" charset="77"/>
                <a:ea typeface="Bodoni Ornaments" pitchFamily="2" charset="0"/>
              </a:rPr>
              <a:t>Syllabus</a:t>
            </a:r>
            <a:r>
              <a:rPr lang="it-IT" dirty="0">
                <a:latin typeface="Bodoni MT" panose="02070603080606020203" pitchFamily="18" charset="77"/>
                <a:ea typeface="Bodoni Ornaments" pitchFamily="2" charset="0"/>
              </a:rPr>
              <a:t>: </a:t>
            </a:r>
            <a:r>
              <a:rPr lang="en-US" dirty="0">
                <a:latin typeface="Bodoni MT" panose="02070603080606020203" pitchFamily="18" charset="77"/>
                <a:ea typeface="Bodoni Ornaments" pitchFamily="2" charset="0"/>
                <a:cs typeface="Bodoni MT" panose="02070603080606020203" pitchFamily="18" charset="0"/>
                <a:hlinkClick r:id="rId3"/>
              </a:rPr>
              <a:t>https://www.unimi.it/it/corsi/insegnamenti-dei-corsi-di-laurea/2025/letteratura-latina-0</a:t>
            </a:r>
            <a:endParaRPr lang="en-US" dirty="0">
              <a:latin typeface="Bodoni MT" panose="02070603080606020203" pitchFamily="18" charset="77"/>
              <a:ea typeface="Bodoni Ornaments" pitchFamily="2" charset="0"/>
              <a:cs typeface="Bodoni MT" panose="02070603080606020203" pitchFamily="18" charset="0"/>
            </a:endParaRPr>
          </a:p>
          <a:p>
            <a:pPr>
              <a:lnSpc>
                <a:spcPct val="90000"/>
              </a:lnSpc>
            </a:pPr>
            <a:r>
              <a:rPr lang="it-IT" dirty="0">
                <a:latin typeface="Bodoni MT" panose="02070603080606020203" pitchFamily="18" charset="77"/>
                <a:ea typeface="Bodoni Ornaments" pitchFamily="2" charset="0"/>
              </a:rPr>
              <a:t>Le comunicazioni sul corso, i materiali e gli esercizi verranno caricati su MY-ARIEL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Bodoni MT" panose="02070603080606020203" pitchFamily="18" charset="77"/>
                <a:ea typeface="Bodoni Ornaments" pitchFamily="2" charset="0"/>
              </a:rPr>
              <a:t>Il corso è affiancato nel II semestre da un tutorato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Bodoni MT" panose="02070603080606020203" pitchFamily="18" charset="77"/>
                <a:ea typeface="Bodoni Ornaments" pitchFamily="2" charset="0"/>
              </a:rPr>
              <a:t>Gli studenti con DSA / disabilità sono invitati a prendere contatto con il docente di riferimento per concordare le misure compensative previste dal documento personalizzato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Bodoni MT" panose="02070603080606020203" pitchFamily="18" charset="77"/>
                <a:ea typeface="Bodoni Ornaments" pitchFamily="2" charset="0"/>
              </a:rPr>
              <a:t>La frequenza non è obbligatoria, ma è caldamente consigliata</a:t>
            </a:r>
          </a:p>
          <a:p>
            <a:pPr marL="0" indent="0">
              <a:lnSpc>
                <a:spcPct val="90000"/>
              </a:lnSpc>
              <a:buNone/>
            </a:pPr>
            <a:endParaRPr lang="it-IT" dirty="0"/>
          </a:p>
          <a:p>
            <a:pPr marL="0" indent="0">
              <a:lnSpc>
                <a:spcPct val="90000"/>
              </a:lnSpc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521082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i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Dividendi</Template>
  <TotalTime>75</TotalTime>
  <Words>1168</Words>
  <Application>Microsoft Macintosh PowerPoint</Application>
  <PresentationFormat>Widescreen</PresentationFormat>
  <Paragraphs>101</Paragraphs>
  <Slides>13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Aptos</vt:lpstr>
      <vt:lpstr>Bodoni MT</vt:lpstr>
      <vt:lpstr>Gill Sans MT</vt:lpstr>
      <vt:lpstr>Wingdings 2</vt:lpstr>
      <vt:lpstr>Dividendi</vt:lpstr>
      <vt:lpstr>LATINO A BENI CULTURALI</vt:lpstr>
      <vt:lpstr>Letteratura latina per beni culturali  9 CFU </vt:lpstr>
      <vt:lpstr>SCANSIONE DEL CORSO</vt:lpstr>
      <vt:lpstr>SCANSIONE DEL CORSO</vt:lpstr>
      <vt:lpstr>Prerequisiti A1… in breve </vt:lpstr>
      <vt:lpstr>Prerequisiti livello A1</vt:lpstr>
      <vt:lpstr>Non ho mai studiato latino</vt:lpstr>
      <vt:lpstr>Durante il corso… Programma di lingua e lessico Livello A2</vt:lpstr>
      <vt:lpstr>Durante il corso</vt:lpstr>
      <vt:lpstr>Obiettivi</vt:lpstr>
      <vt:lpstr>METODI</vt:lpstr>
      <vt:lpstr>Consigli bibliografici e siti </vt:lpstr>
      <vt:lpstr>Modalità di esame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LATINO A BENI CULTURALI</dc:title>
  <dc:creator>Matteo Rossetti</dc:creator>
  <cp:lastModifiedBy>Matteo Rossetti</cp:lastModifiedBy>
  <cp:revision>20</cp:revision>
  <dcterms:created xsi:type="dcterms:W3CDTF">2024-09-11T05:40:18Z</dcterms:created>
  <dcterms:modified xsi:type="dcterms:W3CDTF">2025-09-11T13:45:37Z</dcterms:modified>
</cp:coreProperties>
</file>